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61" r:id="rId4"/>
    <p:sldId id="401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277" r:id="rId14"/>
    <p:sldId id="378" r:id="rId15"/>
    <p:sldId id="391" r:id="rId16"/>
    <p:sldId id="392" r:id="rId17"/>
    <p:sldId id="382" r:id="rId18"/>
    <p:sldId id="379" r:id="rId19"/>
    <p:sldId id="380" r:id="rId20"/>
    <p:sldId id="381" r:id="rId21"/>
    <p:sldId id="383" r:id="rId22"/>
    <p:sldId id="384" r:id="rId23"/>
    <p:sldId id="400" r:id="rId24"/>
    <p:sldId id="385" r:id="rId25"/>
    <p:sldId id="386" r:id="rId26"/>
    <p:sldId id="388" r:id="rId27"/>
    <p:sldId id="394" r:id="rId28"/>
    <p:sldId id="395" r:id="rId29"/>
    <p:sldId id="396" r:id="rId30"/>
    <p:sldId id="397" r:id="rId31"/>
    <p:sldId id="398" r:id="rId32"/>
    <p:sldId id="387" r:id="rId33"/>
    <p:sldId id="399" r:id="rId34"/>
    <p:sldId id="393" r:id="rId35"/>
    <p:sldId id="260" r:id="rId3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66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276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86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9" r:id="rId3"/>
    <p:sldLayoutId id="2147483740" r:id="rId4"/>
    <p:sldLayoutId id="2147483751" r:id="rId5"/>
    <p:sldLayoutId id="2147483738" r:id="rId6"/>
    <p:sldLayoutId id="2147483741" r:id="rId7"/>
    <p:sldLayoutId id="2147483742" r:id="rId8"/>
    <p:sldLayoutId id="2147483743" r:id="rId9"/>
    <p:sldLayoutId id="2147483754" r:id="rId10"/>
    <p:sldLayoutId id="2147483744" r:id="rId11"/>
    <p:sldLayoutId id="2147483745" r:id="rId12"/>
    <p:sldLayoutId id="2147483746" r:id="rId13"/>
    <p:sldLayoutId id="2147483747" r:id="rId14"/>
    <p:sldLayoutId id="2147483750" r:id="rId15"/>
    <p:sldLayoutId id="2147483748" r:id="rId16"/>
    <p:sldLayoutId id="214748375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2690337"/>
            <a:ext cx="72339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PRESNTASI CHALENGE I &amp; II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6019574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8D06A-1EA6-7EB6-FF60-E3920B31336E}"/>
              </a:ext>
            </a:extLst>
          </p:cNvPr>
          <p:cNvSpPr txBox="1"/>
          <p:nvPr/>
        </p:nvSpPr>
        <p:spPr>
          <a:xfrm>
            <a:off x="1137992" y="3398223"/>
            <a:ext cx="60959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Kelompok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17 FGA DATA SCIENCE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CDF027-6615-7A58-CECE-F762310259BD}"/>
              </a:ext>
            </a:extLst>
          </p:cNvPr>
          <p:cNvSpPr txBox="1"/>
          <p:nvPr/>
        </p:nvSpPr>
        <p:spPr>
          <a:xfrm>
            <a:off x="0" y="2690337"/>
            <a:ext cx="72339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CHALENGE II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4D2522-BF31-0BD9-0CC9-F4884E490CCD}"/>
              </a:ext>
            </a:extLst>
          </p:cNvPr>
          <p:cNvSpPr/>
          <p:nvPr/>
        </p:nvSpPr>
        <p:spPr>
          <a:xfrm>
            <a:off x="6019574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24F4D-81C5-09D2-38D9-891414A0873D}"/>
              </a:ext>
            </a:extLst>
          </p:cNvPr>
          <p:cNvSpPr txBox="1"/>
          <p:nvPr/>
        </p:nvSpPr>
        <p:spPr>
          <a:xfrm>
            <a:off x="1137992" y="3398223"/>
            <a:ext cx="60959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Kelompok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17 FGA DATA SCIENCE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20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05765" y="14668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TUJUAN ANALISIS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1129D7-8F47-D52F-C04C-918B72752D3C}"/>
              </a:ext>
            </a:extLst>
          </p:cNvPr>
          <p:cNvSpPr txBox="1"/>
          <p:nvPr/>
        </p:nvSpPr>
        <p:spPr>
          <a:xfrm>
            <a:off x="3469640" y="1595120"/>
            <a:ext cx="802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Memahami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Karakteristis</a:t>
            </a:r>
            <a:r>
              <a:rPr lang="en-US" dirty="0">
                <a:solidFill>
                  <a:schemeClr val="bg2"/>
                </a:solidFill>
              </a:rPr>
              <a:t> Data</a:t>
            </a:r>
            <a:endParaRPr lang="en-ID" dirty="0">
              <a:solidFill>
                <a:schemeClr val="bg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494624-1AF1-E207-11EF-0114A8ECC224}"/>
              </a:ext>
            </a:extLst>
          </p:cNvPr>
          <p:cNvSpPr txBox="1"/>
          <p:nvPr/>
        </p:nvSpPr>
        <p:spPr>
          <a:xfrm>
            <a:off x="3449320" y="2319655"/>
            <a:ext cx="802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Mempersiapkan</a:t>
            </a:r>
            <a:r>
              <a:rPr lang="en-US" dirty="0">
                <a:solidFill>
                  <a:schemeClr val="bg2"/>
                </a:solidFill>
              </a:rPr>
              <a:t> Data </a:t>
            </a:r>
            <a:r>
              <a:rPr lang="en-US" dirty="0" err="1">
                <a:solidFill>
                  <a:schemeClr val="bg2"/>
                </a:solidFill>
              </a:rPr>
              <a:t>Pemodelan</a:t>
            </a:r>
            <a:endParaRPr lang="en-ID" dirty="0">
              <a:solidFill>
                <a:schemeClr val="bg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BD380E-9F4C-B273-1078-1ECC714EFF57}"/>
              </a:ext>
            </a:extLst>
          </p:cNvPr>
          <p:cNvSpPr txBox="1"/>
          <p:nvPr/>
        </p:nvSpPr>
        <p:spPr>
          <a:xfrm>
            <a:off x="3469640" y="3044190"/>
            <a:ext cx="802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Membangun</a:t>
            </a:r>
            <a:r>
              <a:rPr lang="en-US" dirty="0">
                <a:solidFill>
                  <a:schemeClr val="bg2"/>
                </a:solidFill>
              </a:rPr>
              <a:t> model Decision Tree &amp; Random Forest</a:t>
            </a:r>
            <a:endParaRPr lang="en-ID" dirty="0">
              <a:solidFill>
                <a:schemeClr val="bg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CA74D9-4739-2C62-7704-C37C8A975E26}"/>
              </a:ext>
            </a:extLst>
          </p:cNvPr>
          <p:cNvSpPr txBox="1"/>
          <p:nvPr/>
        </p:nvSpPr>
        <p:spPr>
          <a:xfrm>
            <a:off x="3469640" y="3829924"/>
            <a:ext cx="802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Menbandingkan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kedua</a:t>
            </a:r>
            <a:r>
              <a:rPr lang="en-US" dirty="0">
                <a:solidFill>
                  <a:schemeClr val="bg2"/>
                </a:solidFill>
              </a:rPr>
              <a:t> model dan </a:t>
            </a:r>
            <a:r>
              <a:rPr lang="en-US" dirty="0" err="1">
                <a:solidFill>
                  <a:schemeClr val="bg2"/>
                </a:solidFill>
              </a:rPr>
              <a:t>memprediksi</a:t>
            </a:r>
            <a:r>
              <a:rPr lang="en-US" dirty="0">
                <a:solidFill>
                  <a:schemeClr val="bg2"/>
                </a:solidFill>
              </a:rPr>
              <a:t> data Test</a:t>
            </a:r>
            <a:endParaRPr lang="en-ID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73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3F20B-43A7-B3DC-2BAC-C962FFDE8E8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7657" y="603802"/>
            <a:ext cx="11572875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DESKRIPSI DATA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171B4-33CE-7C30-485A-7060FAB22401}"/>
              </a:ext>
            </a:extLst>
          </p:cNvPr>
          <p:cNvSpPr txBox="1"/>
          <p:nvPr/>
        </p:nvSpPr>
        <p:spPr>
          <a:xfrm>
            <a:off x="427657" y="1327703"/>
            <a:ext cx="6062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 </a:t>
            </a:r>
            <a:r>
              <a:rPr lang="en-US" dirty="0" err="1">
                <a:solidFill>
                  <a:schemeClr val="bg1"/>
                </a:solidFill>
              </a:rPr>
              <a:t>fitur</a:t>
            </a:r>
            <a:r>
              <a:rPr lang="en-US" dirty="0">
                <a:solidFill>
                  <a:schemeClr val="bg1"/>
                </a:solidFill>
              </a:rPr>
              <a:t> dan 4250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Didata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tiga</a:t>
            </a:r>
            <a:r>
              <a:rPr lang="en-US" dirty="0">
                <a:solidFill>
                  <a:schemeClr val="bg1"/>
                </a:solidFill>
              </a:rPr>
              <a:t> type data yaitu float, integer dan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15 </a:t>
            </a:r>
            <a:r>
              <a:rPr lang="en-US" dirty="0" err="1">
                <a:solidFill>
                  <a:schemeClr val="bg1"/>
                </a:solidFill>
              </a:rPr>
              <a:t>fitur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numerik</a:t>
            </a:r>
            <a:r>
              <a:rPr lang="en-US" dirty="0">
                <a:solidFill>
                  <a:schemeClr val="bg1"/>
                </a:solidFill>
              </a:rPr>
              <a:t> dan 5 </a:t>
            </a:r>
            <a:r>
              <a:rPr lang="en-US" dirty="0" err="1">
                <a:solidFill>
                  <a:schemeClr val="bg1"/>
                </a:solidFill>
              </a:rPr>
              <a:t>fitur</a:t>
            </a:r>
            <a:r>
              <a:rPr lang="en-US" dirty="0">
                <a:solidFill>
                  <a:schemeClr val="bg1"/>
                </a:solidFill>
              </a:rPr>
              <a:t> non </a:t>
            </a:r>
            <a:r>
              <a:rPr lang="en-US" dirty="0" err="1">
                <a:solidFill>
                  <a:schemeClr val="bg1"/>
                </a:solidFill>
              </a:rPr>
              <a:t>numerik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Pada data </a:t>
            </a:r>
            <a:r>
              <a:rPr lang="en-US" dirty="0" err="1">
                <a:solidFill>
                  <a:schemeClr val="bg1"/>
                </a:solidFill>
              </a:rPr>
              <a:t>numerik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dua data </a:t>
            </a:r>
            <a:r>
              <a:rPr lang="en-US" dirty="0" err="1">
                <a:solidFill>
                  <a:schemeClr val="bg1"/>
                </a:solidFill>
              </a:rPr>
              <a:t>unik</a:t>
            </a:r>
            <a:r>
              <a:rPr lang="en-US" dirty="0">
                <a:solidFill>
                  <a:schemeClr val="bg1"/>
                </a:solidFill>
              </a:rPr>
              <a:t> yaitu ordinal (3 </a:t>
            </a:r>
            <a:r>
              <a:rPr lang="en-US" dirty="0" err="1">
                <a:solidFill>
                  <a:schemeClr val="bg1"/>
                </a:solidFill>
              </a:rPr>
              <a:t>hingga</a:t>
            </a:r>
            <a:r>
              <a:rPr lang="en-US" dirty="0">
                <a:solidFill>
                  <a:schemeClr val="bg1"/>
                </a:solidFill>
              </a:rPr>
              <a:t> 10 </a:t>
            </a:r>
            <a:r>
              <a:rPr lang="en-US" dirty="0" err="1">
                <a:solidFill>
                  <a:schemeClr val="bg1"/>
                </a:solidFill>
              </a:rPr>
              <a:t>nilia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unik</a:t>
            </a:r>
            <a:r>
              <a:rPr lang="en-US" dirty="0">
                <a:solidFill>
                  <a:schemeClr val="bg1"/>
                </a:solidFill>
              </a:rPr>
              <a:t>) dan </a:t>
            </a:r>
            <a:r>
              <a:rPr lang="en-US" dirty="0" err="1">
                <a:solidFill>
                  <a:schemeClr val="bg1"/>
                </a:solidFill>
              </a:rPr>
              <a:t>kontinu</a:t>
            </a:r>
            <a:r>
              <a:rPr lang="en-US" dirty="0">
                <a:solidFill>
                  <a:schemeClr val="bg1"/>
                </a:solidFill>
              </a:rPr>
              <a:t> (lebih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10 </a:t>
            </a:r>
            <a:r>
              <a:rPr lang="en-US" dirty="0" err="1">
                <a:solidFill>
                  <a:schemeClr val="bg1"/>
                </a:solidFill>
              </a:rPr>
              <a:t>nilai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unik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Tidak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data missing dan data duplicate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E23E5B-970C-54D1-43C1-C6C46AC01C6F}"/>
              </a:ext>
            </a:extLst>
          </p:cNvPr>
          <p:cNvSpPr/>
          <p:nvPr/>
        </p:nvSpPr>
        <p:spPr>
          <a:xfrm>
            <a:off x="343188" y="1235811"/>
            <a:ext cx="6062374" cy="2954215"/>
          </a:xfrm>
          <a:prstGeom prst="roundRect">
            <a:avLst>
              <a:gd name="adj" fmla="val 714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2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CDB8FE-1A8B-39EC-F6B8-7801ABA58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C9AE8-14E7-7563-9A1E-D68A2427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8" y="1372408"/>
            <a:ext cx="5297883" cy="4804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182B68-0E96-F995-B028-F557D0038FA9}"/>
              </a:ext>
            </a:extLst>
          </p:cNvPr>
          <p:cNvSpPr txBox="1"/>
          <p:nvPr/>
        </p:nvSpPr>
        <p:spPr>
          <a:xfrm>
            <a:off x="660400" y="6050198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Churn 		: Orange</a:t>
            </a:r>
          </a:p>
          <a:p>
            <a:r>
              <a:rPr lang="en-US" dirty="0"/>
              <a:t>No Churn 	: Loyal Blue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EDB14-0004-6945-CEF1-6DDA83C2D1F4}"/>
              </a:ext>
            </a:extLst>
          </p:cNvPr>
          <p:cNvSpPr txBox="1"/>
          <p:nvPr/>
        </p:nvSpPr>
        <p:spPr>
          <a:xfrm>
            <a:off x="5392141" y="1524000"/>
            <a:ext cx="5682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Quality Data :	-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 Duplicate</a:t>
            </a:r>
          </a:p>
          <a:p>
            <a:r>
              <a:rPr lang="en-US" dirty="0"/>
              <a:t>		-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Missing Value</a:t>
            </a:r>
          </a:p>
          <a:p>
            <a:r>
              <a:rPr lang="en-US" dirty="0"/>
              <a:t>		- </a:t>
            </a:r>
            <a:r>
              <a:rPr lang="en-US" dirty="0" err="1"/>
              <a:t>Terdapat</a:t>
            </a:r>
            <a:r>
              <a:rPr lang="en-US" dirty="0"/>
              <a:t> Outliers</a:t>
            </a:r>
          </a:p>
          <a:p>
            <a:r>
              <a:rPr lang="en-US" dirty="0"/>
              <a:t>		- Imbalance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6852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01CBA5-619C-A051-476C-4AE437E5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533B7-0755-1ABF-95B9-49D597CA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63" y="1552049"/>
            <a:ext cx="12204563" cy="3947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9306C-52A7-4C0D-AB3F-AFD968378F7F}"/>
              </a:ext>
            </a:extLst>
          </p:cNvPr>
          <p:cNvSpPr txBox="1"/>
          <p:nvPr/>
        </p:nvSpPr>
        <p:spPr>
          <a:xfrm>
            <a:off x="660400" y="6050198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Churn 		: Orange</a:t>
            </a:r>
          </a:p>
          <a:p>
            <a:r>
              <a:rPr lang="en-US" dirty="0"/>
              <a:t>No Churn 	: Loyal Blue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2968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4A14C-1C3D-E171-5B8C-CDB4B7E42CDC}"/>
              </a:ext>
            </a:extLst>
          </p:cNvPr>
          <p:cNvSpPr txBox="1"/>
          <p:nvPr/>
        </p:nvSpPr>
        <p:spPr>
          <a:xfrm>
            <a:off x="1219200" y="2529840"/>
            <a:ext cx="95808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6600" dirty="0">
                <a:solidFill>
                  <a:schemeClr val="bg1"/>
                </a:solidFill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340557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43CE968-ABAC-ADBD-6D22-E7D8B7B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714" y="1013051"/>
            <a:ext cx="7206688" cy="53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7A17338-4885-E1C8-3963-E472FCDA0DB2}"/>
              </a:ext>
            </a:extLst>
          </p:cNvPr>
          <p:cNvGrpSpPr/>
          <p:nvPr/>
        </p:nvGrpSpPr>
        <p:grpSpPr>
          <a:xfrm>
            <a:off x="374625" y="1016524"/>
            <a:ext cx="2592095" cy="1053361"/>
            <a:chOff x="910640" y="2975794"/>
            <a:chExt cx="1527408" cy="26346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2B746B-9DE6-53D1-4032-13915F2F10A3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Area Code 408</a:t>
              </a:r>
              <a:endParaRPr lang="ko-KR" altLang="en-US" sz="14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DC2E5D-347E-E89E-D0EE-B55EC78E7C22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207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Pada area code 408 </a:t>
              </a:r>
              <a:r>
                <a:rPr lang="en-US" altLang="ko-KR" sz="1200" dirty="0" err="1">
                  <a:cs typeface="Arial" pitchFamily="34" charset="0"/>
                </a:rPr>
                <a:t>terdapat</a:t>
              </a:r>
              <a:r>
                <a:rPr lang="en-US" altLang="ko-KR" sz="1200" dirty="0">
                  <a:cs typeface="Arial" pitchFamily="34" charset="0"/>
                </a:rPr>
                <a:t> churn False (no) 934 dan True (Yes) 152. </a:t>
              </a:r>
              <a:r>
                <a:rPr lang="en-US" altLang="ko-KR" sz="1200" dirty="0" err="1">
                  <a:cs typeface="Arial" pitchFamily="34" charset="0"/>
                </a:rPr>
                <a:t>shingga</a:t>
              </a:r>
              <a:r>
                <a:rPr lang="en-US" altLang="ko-KR" sz="1200" dirty="0">
                  <a:cs typeface="Arial" pitchFamily="34" charset="0"/>
                </a:rPr>
                <a:t> total data 1086. churn 14 %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6D05F81-F42D-C181-0ADE-3B1BFF280AA9}"/>
              </a:ext>
            </a:extLst>
          </p:cNvPr>
          <p:cNvSpPr txBox="1"/>
          <p:nvPr/>
        </p:nvSpPr>
        <p:spPr>
          <a:xfrm>
            <a:off x="3061985" y="1149679"/>
            <a:ext cx="15834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cs typeface="Arial" pitchFamily="34" charset="0"/>
              </a:rPr>
              <a:t>14</a:t>
            </a:r>
            <a:r>
              <a:rPr lang="en-US" altLang="ko-KR" sz="2400" b="1" dirty="0">
                <a:cs typeface="Arial" pitchFamily="34" charset="0"/>
              </a:rPr>
              <a:t>%</a:t>
            </a:r>
            <a:endParaRPr lang="ko-KR" altLang="en-US" sz="2400" b="1" dirty="0"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C9B6E7-4D36-E1D2-1613-7878921CBFDA}"/>
              </a:ext>
            </a:extLst>
          </p:cNvPr>
          <p:cNvGrpSpPr/>
          <p:nvPr/>
        </p:nvGrpSpPr>
        <p:grpSpPr>
          <a:xfrm>
            <a:off x="333985" y="2375639"/>
            <a:ext cx="2592095" cy="1053361"/>
            <a:chOff x="910640" y="2975794"/>
            <a:chExt cx="1527408" cy="2634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0DFC4-7A4D-D9CC-FC13-B1440AE96504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Area Code 415</a:t>
              </a:r>
              <a:endParaRPr lang="ko-KR" altLang="en-US" sz="14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56976A-A2FE-E6F1-DC0D-F49504FFDD99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207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Pada area code 408 </a:t>
              </a:r>
              <a:r>
                <a:rPr lang="en-US" altLang="ko-KR" sz="1200" dirty="0" err="1">
                  <a:cs typeface="Arial" pitchFamily="34" charset="0"/>
                </a:rPr>
                <a:t>terdapat</a:t>
              </a:r>
              <a:r>
                <a:rPr lang="en-US" altLang="ko-KR" sz="1200" dirty="0">
                  <a:cs typeface="Arial" pitchFamily="34" charset="0"/>
                </a:rPr>
                <a:t> churn False (no) </a:t>
              </a:r>
              <a:r>
                <a:rPr lang="en-ID" sz="1200" b="0" i="0" dirty="0">
                  <a:effectLst/>
                  <a:latin typeface="Roboto" panose="02000000000000000000" pitchFamily="2" charset="0"/>
                </a:rPr>
                <a:t>1821</a:t>
              </a:r>
              <a:r>
                <a:rPr lang="en-US" altLang="ko-KR" sz="1200" dirty="0">
                  <a:cs typeface="Arial" pitchFamily="34" charset="0"/>
                </a:rPr>
                <a:t> dan True (Yes) </a:t>
              </a:r>
              <a:r>
                <a:rPr lang="en-ID" sz="1200" b="0" i="0" dirty="0">
                  <a:effectLst/>
                  <a:latin typeface="Roboto" panose="02000000000000000000" pitchFamily="2" charset="0"/>
                </a:rPr>
                <a:t>287</a:t>
              </a:r>
              <a:r>
                <a:rPr lang="en-US" altLang="ko-KR" sz="1200" dirty="0">
                  <a:cs typeface="Arial" pitchFamily="34" charset="0"/>
                </a:rPr>
                <a:t>. </a:t>
              </a:r>
              <a:r>
                <a:rPr lang="en-US" altLang="ko-KR" sz="1200" dirty="0" err="1">
                  <a:cs typeface="Arial" pitchFamily="34" charset="0"/>
                </a:rPr>
                <a:t>shingga</a:t>
              </a:r>
              <a:r>
                <a:rPr lang="en-US" altLang="ko-KR" sz="1200" dirty="0">
                  <a:cs typeface="Arial" pitchFamily="34" charset="0"/>
                </a:rPr>
                <a:t> total data 1086 atau </a:t>
              </a:r>
              <a:r>
                <a:rPr lang="en-US" altLang="ko-KR" sz="1200" dirty="0" err="1">
                  <a:cs typeface="Arial" pitchFamily="34" charset="0"/>
                </a:rPr>
                <a:t>sebanyak</a:t>
              </a:r>
              <a:r>
                <a:rPr lang="en-US" altLang="ko-KR" sz="1200" dirty="0">
                  <a:cs typeface="Arial" pitchFamily="34" charset="0"/>
                </a:rPr>
                <a:t> 13,6 %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041777-7448-E090-4249-0CFBA2BE8F86}"/>
              </a:ext>
            </a:extLst>
          </p:cNvPr>
          <p:cNvSpPr txBox="1"/>
          <p:nvPr/>
        </p:nvSpPr>
        <p:spPr>
          <a:xfrm>
            <a:off x="3061985" y="2513760"/>
            <a:ext cx="15834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cs typeface="Arial" pitchFamily="34" charset="0"/>
              </a:rPr>
              <a:t>13,6</a:t>
            </a:r>
            <a:r>
              <a:rPr lang="en-US" altLang="ko-KR" sz="2400" b="1" dirty="0">
                <a:cs typeface="Arial" pitchFamily="34" charset="0"/>
              </a:rPr>
              <a:t>%</a:t>
            </a:r>
            <a:endParaRPr lang="ko-KR" altLang="en-US" sz="2400" b="1" dirty="0"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81422D-8E87-0C9B-0FDE-6CB5B0592753}"/>
              </a:ext>
            </a:extLst>
          </p:cNvPr>
          <p:cNvGrpSpPr/>
          <p:nvPr/>
        </p:nvGrpSpPr>
        <p:grpSpPr>
          <a:xfrm>
            <a:off x="374624" y="3848839"/>
            <a:ext cx="2592095" cy="1053361"/>
            <a:chOff x="910640" y="2975794"/>
            <a:chExt cx="1527408" cy="26346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A6280D-7E15-6D01-1D97-74A82841DE78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Area Code 415</a:t>
              </a:r>
              <a:endParaRPr lang="ko-KR" altLang="en-US" sz="14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4E78DD-B1ED-CA6A-4DE7-B24F38BB01FD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207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Pada area code 408 </a:t>
              </a:r>
              <a:r>
                <a:rPr lang="en-US" altLang="ko-KR" sz="1200" dirty="0" err="1">
                  <a:cs typeface="Arial" pitchFamily="34" charset="0"/>
                </a:rPr>
                <a:t>terdapat</a:t>
              </a:r>
              <a:r>
                <a:rPr lang="en-US" altLang="ko-KR" sz="1200" dirty="0">
                  <a:cs typeface="Arial" pitchFamily="34" charset="0"/>
                </a:rPr>
                <a:t> churn False (no) </a:t>
              </a:r>
              <a:r>
                <a:rPr lang="en-ID" altLang="ko-KR" sz="1200" dirty="0">
                  <a:latin typeface="Roboto" panose="02000000000000000000" pitchFamily="2" charset="0"/>
                  <a:cs typeface="Arial" pitchFamily="34" charset="0"/>
                </a:rPr>
                <a:t>897</a:t>
              </a:r>
              <a:r>
                <a:rPr lang="en-US" altLang="ko-KR" sz="1200" dirty="0">
                  <a:cs typeface="Arial" pitchFamily="34" charset="0"/>
                </a:rPr>
                <a:t> dan True (Yes) </a:t>
              </a:r>
              <a:r>
                <a:rPr lang="en-ID" altLang="ko-KR" sz="1200" dirty="0">
                  <a:latin typeface="Roboto" panose="02000000000000000000" pitchFamily="2" charset="0"/>
                  <a:cs typeface="Arial" pitchFamily="34" charset="0"/>
                </a:rPr>
                <a:t>159</a:t>
              </a:r>
              <a:r>
                <a:rPr lang="en-US" altLang="ko-KR" sz="1200" dirty="0">
                  <a:cs typeface="Arial" pitchFamily="34" charset="0"/>
                </a:rPr>
                <a:t>. </a:t>
              </a:r>
              <a:r>
                <a:rPr lang="en-US" altLang="ko-KR" sz="1200" dirty="0" err="1">
                  <a:cs typeface="Arial" pitchFamily="34" charset="0"/>
                </a:rPr>
                <a:t>shingga</a:t>
              </a:r>
              <a:r>
                <a:rPr lang="en-US" altLang="ko-KR" sz="1200" dirty="0">
                  <a:cs typeface="Arial" pitchFamily="34" charset="0"/>
                </a:rPr>
                <a:t> total data 1086 atau </a:t>
              </a:r>
              <a:r>
                <a:rPr lang="en-US" altLang="ko-KR" sz="1200" dirty="0" err="1">
                  <a:cs typeface="Arial" pitchFamily="34" charset="0"/>
                </a:rPr>
                <a:t>sebanyak</a:t>
              </a:r>
              <a:r>
                <a:rPr lang="en-US" altLang="ko-KR" sz="1200" dirty="0">
                  <a:cs typeface="Arial" pitchFamily="34" charset="0"/>
                </a:rPr>
                <a:t> 15,1%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A24D405-CBF2-28FF-8CEE-6BBAE3E64319}"/>
              </a:ext>
            </a:extLst>
          </p:cNvPr>
          <p:cNvSpPr txBox="1"/>
          <p:nvPr/>
        </p:nvSpPr>
        <p:spPr>
          <a:xfrm>
            <a:off x="3061985" y="3916652"/>
            <a:ext cx="15834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cs typeface="Arial" pitchFamily="34" charset="0"/>
              </a:rPr>
              <a:t>15,1</a:t>
            </a:r>
            <a:r>
              <a:rPr lang="en-US" altLang="ko-KR" sz="2400" b="1" dirty="0">
                <a:cs typeface="Arial" pitchFamily="34" charset="0"/>
              </a:rPr>
              <a:t>%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0D68991-44D8-1504-04E8-4574656243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769" y="319768"/>
            <a:ext cx="10618791" cy="371261"/>
          </a:xfrm>
        </p:spPr>
        <p:txBody>
          <a:bodyPr/>
          <a:lstStyle/>
          <a:p>
            <a:r>
              <a:rPr lang="en-US" dirty="0"/>
              <a:t>Area Code Vs Churn</a:t>
            </a:r>
            <a:endParaRPr lang="en-ID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CE8870F-FA6D-DFD8-45DF-CA46738D7B70}"/>
              </a:ext>
            </a:extLst>
          </p:cNvPr>
          <p:cNvSpPr>
            <a:spLocks/>
          </p:cNvSpPr>
          <p:nvPr/>
        </p:nvSpPr>
        <p:spPr bwMode="auto">
          <a:xfrm rot="470941">
            <a:off x="-189893" y="4948106"/>
            <a:ext cx="2731589" cy="2258323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0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B5685-EA24-BF01-6BBF-A661D6ACB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International Vs Churn</a:t>
            </a:r>
            <a:endParaRPr lang="en-ID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62D0EB-9245-2D18-CD29-8BBDD702C925}"/>
              </a:ext>
            </a:extLst>
          </p:cNvPr>
          <p:cNvGrpSpPr/>
          <p:nvPr/>
        </p:nvGrpSpPr>
        <p:grpSpPr>
          <a:xfrm>
            <a:off x="7448137" y="1134020"/>
            <a:ext cx="2988630" cy="2613245"/>
            <a:chOff x="906096" y="2307424"/>
            <a:chExt cx="1761069" cy="653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D6249F-8579-95DD-2DC4-9FBD8323A0BD}"/>
                </a:ext>
              </a:extLst>
            </p:cNvPr>
            <p:cNvSpPr txBox="1"/>
            <p:nvPr/>
          </p:nvSpPr>
          <p:spPr>
            <a:xfrm>
              <a:off x="906096" y="2307424"/>
              <a:ext cx="1761069" cy="18475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Tidak </a:t>
              </a:r>
              <a:r>
                <a:rPr lang="en-US" altLang="ko-KR" sz="1400" b="1" dirty="0" err="1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menggunakan</a:t>
              </a:r>
              <a:r>
                <a:rPr lang="en-US" altLang="ko-KR" sz="14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  International plan</a:t>
              </a:r>
            </a:p>
            <a:p>
              <a:endParaRPr lang="ko-KR" altLang="en-US" sz="14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14FD3E-9D82-17D9-7E54-3BA07F720E03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531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err="1">
                  <a:cs typeface="Arial" pitchFamily="34" charset="0"/>
                </a:rPr>
                <a:t>Hubungan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antara</a:t>
              </a:r>
              <a:r>
                <a:rPr lang="en-US" altLang="ko-KR" sz="1200" dirty="0">
                  <a:cs typeface="Arial" pitchFamily="34" charset="0"/>
                </a:rPr>
                <a:t> international plan dengan churn yang paling </a:t>
              </a:r>
              <a:r>
                <a:rPr lang="en-US" altLang="ko-KR" sz="1200" dirty="0" err="1">
                  <a:cs typeface="Arial" pitchFamily="34" charset="0"/>
                </a:rPr>
                <a:t>tinggi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maka</a:t>
              </a:r>
              <a:r>
                <a:rPr lang="en-US" altLang="ko-KR" sz="1200" dirty="0">
                  <a:cs typeface="Arial" pitchFamily="34" charset="0"/>
                </a:rPr>
                <a:t> di customer yang tidak </a:t>
              </a:r>
              <a:r>
                <a:rPr lang="en-US" altLang="ko-KR" sz="1200" dirty="0" err="1">
                  <a:cs typeface="Arial" pitchFamily="34" charset="0"/>
                </a:rPr>
                <a:t>memakai</a:t>
              </a:r>
              <a:r>
                <a:rPr lang="en-US" altLang="ko-KR" sz="1200" dirty="0">
                  <a:cs typeface="Arial" pitchFamily="34" charset="0"/>
                </a:rPr>
                <a:t> international plan, dan </a:t>
              </a:r>
              <a:r>
                <a:rPr lang="en-US" altLang="ko-KR" sz="1200" dirty="0" err="1">
                  <a:cs typeface="Arial" pitchFamily="34" charset="0"/>
                </a:rPr>
                <a:t>banyak</a:t>
              </a:r>
              <a:r>
                <a:rPr lang="en-US" altLang="ko-KR" sz="1200" dirty="0">
                  <a:cs typeface="Arial" pitchFamily="34" charset="0"/>
                </a:rPr>
                <a:t> juga yang </a:t>
              </a:r>
              <a:r>
                <a:rPr lang="en-US" altLang="ko-KR" sz="1200" dirty="0" err="1">
                  <a:cs typeface="Arial" pitchFamily="34" charset="0"/>
                </a:rPr>
                <a:t>berali</a:t>
              </a:r>
              <a:r>
                <a:rPr lang="en-US" altLang="ko-KR" sz="1200" dirty="0">
                  <a:cs typeface="Arial" pitchFamily="34" charset="0"/>
                </a:rPr>
                <a:t> provider di </a:t>
              </a:r>
              <a:r>
                <a:rPr lang="en-US" altLang="ko-KR" sz="1200" dirty="0" err="1">
                  <a:cs typeface="Arial" pitchFamily="34" charset="0"/>
                </a:rPr>
                <a:t>custemor</a:t>
              </a:r>
              <a:r>
                <a:rPr lang="en-US" altLang="ko-KR" sz="1200" dirty="0">
                  <a:cs typeface="Arial" pitchFamily="34" charset="0"/>
                </a:rPr>
                <a:t> yang tidak </a:t>
              </a:r>
              <a:r>
                <a:rPr lang="en-US" altLang="ko-KR" sz="1200" dirty="0" err="1">
                  <a:cs typeface="Arial" pitchFamily="34" charset="0"/>
                </a:rPr>
                <a:t>menggunakan</a:t>
              </a:r>
              <a:r>
                <a:rPr lang="en-US" altLang="ko-KR" sz="1200" dirty="0">
                  <a:cs typeface="Arial" pitchFamily="34" charset="0"/>
                </a:rPr>
                <a:t> international plan. Banyak costumer yang </a:t>
              </a:r>
              <a:r>
                <a:rPr lang="en-US" altLang="ko-KR" sz="1200" dirty="0" err="1">
                  <a:cs typeface="Arial" pitchFamily="34" charset="0"/>
                </a:rPr>
                <a:t>berali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maka</a:t>
              </a:r>
              <a:r>
                <a:rPr lang="en-US" altLang="ko-KR" sz="1200" dirty="0">
                  <a:cs typeface="Arial" pitchFamily="34" charset="0"/>
                </a:rPr>
                <a:t> 3423, </a:t>
              </a:r>
              <a:r>
                <a:rPr lang="en-US" altLang="ko-KR" sz="1200" dirty="0" err="1">
                  <a:cs typeface="Arial" pitchFamily="34" charset="0"/>
                </a:rPr>
                <a:t>sedangkan</a:t>
              </a:r>
              <a:r>
                <a:rPr lang="en-US" altLang="ko-KR" sz="1200" dirty="0">
                  <a:cs typeface="Arial" pitchFamily="34" charset="0"/>
                </a:rPr>
                <a:t> yang </a:t>
              </a:r>
              <a:r>
                <a:rPr lang="en-US" altLang="ko-KR" sz="1200" dirty="0" err="1">
                  <a:cs typeface="Arial" pitchFamily="34" charset="0"/>
                </a:rPr>
                <a:t>masih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tetap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sebesar</a:t>
              </a:r>
              <a:r>
                <a:rPr lang="en-US" altLang="ko-KR" sz="1200" dirty="0">
                  <a:cs typeface="Arial" pitchFamily="34" charset="0"/>
                </a:rPr>
                <a:t> 431. </a:t>
              </a:r>
              <a:r>
                <a:rPr lang="en-US" altLang="ko-KR" sz="1200" dirty="0" err="1">
                  <a:cs typeface="Arial" pitchFamily="34" charset="0"/>
                </a:rPr>
                <a:t>maka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presntase</a:t>
              </a:r>
              <a:r>
                <a:rPr lang="en-US" altLang="ko-KR" sz="1200" dirty="0">
                  <a:cs typeface="Arial" pitchFamily="34" charset="0"/>
                </a:rPr>
                <a:t> churn 11 %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4670A4-9CED-D779-8BE6-79A4804ADBE4}"/>
              </a:ext>
            </a:extLst>
          </p:cNvPr>
          <p:cNvSpPr txBox="1"/>
          <p:nvPr/>
        </p:nvSpPr>
        <p:spPr>
          <a:xfrm>
            <a:off x="10436767" y="1915995"/>
            <a:ext cx="15834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cs typeface="Arial" pitchFamily="34" charset="0"/>
              </a:rPr>
              <a:t>11</a:t>
            </a:r>
            <a:r>
              <a:rPr lang="en-US" altLang="ko-KR" sz="2400" b="1" dirty="0">
                <a:cs typeface="Arial" pitchFamily="34" charset="0"/>
              </a:rPr>
              <a:t>%</a:t>
            </a:r>
            <a:endParaRPr lang="ko-KR" altLang="en-US" sz="2400" b="1" dirty="0"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88A49F-7400-77C1-7954-83A2DAF80433}"/>
              </a:ext>
            </a:extLst>
          </p:cNvPr>
          <p:cNvGrpSpPr/>
          <p:nvPr/>
        </p:nvGrpSpPr>
        <p:grpSpPr>
          <a:xfrm>
            <a:off x="7455848" y="3790990"/>
            <a:ext cx="2592097" cy="1889106"/>
            <a:chOff x="910639" y="2271098"/>
            <a:chExt cx="1527409" cy="47249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ED790D-6DAF-4802-1A96-D919BB7E2727}"/>
                </a:ext>
              </a:extLst>
            </p:cNvPr>
            <p:cNvSpPr txBox="1"/>
            <p:nvPr/>
          </p:nvSpPr>
          <p:spPr>
            <a:xfrm>
              <a:off x="910639" y="2271098"/>
              <a:ext cx="1527408" cy="18475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Menggunakan</a:t>
              </a:r>
              <a:r>
                <a:rPr lang="en-US" altLang="ko-KR" sz="14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 International Plan</a:t>
              </a:r>
            </a:p>
            <a:p>
              <a:endParaRPr lang="ko-KR" altLang="en-US" sz="14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373CD0-17BF-A8C2-41B0-764AF908A80F}"/>
                </a:ext>
              </a:extLst>
            </p:cNvPr>
            <p:cNvSpPr txBox="1"/>
            <p:nvPr/>
          </p:nvSpPr>
          <p:spPr>
            <a:xfrm>
              <a:off x="910640" y="3531965"/>
              <a:ext cx="1527408" cy="346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Customer yang </a:t>
              </a:r>
              <a:r>
                <a:rPr lang="en-US" altLang="ko-KR" sz="1200" dirty="0" err="1">
                  <a:cs typeface="Arial" pitchFamily="34" charset="0"/>
                </a:rPr>
                <a:t>menggunakan</a:t>
              </a:r>
              <a:r>
                <a:rPr lang="en-US" altLang="ko-KR" sz="1200" dirty="0">
                  <a:cs typeface="Arial" pitchFamily="34" charset="0"/>
                </a:rPr>
                <a:t> international plan sangat </a:t>
              </a:r>
              <a:r>
                <a:rPr lang="en-US" altLang="ko-KR" sz="1200" dirty="0" err="1">
                  <a:cs typeface="Arial" pitchFamily="34" charset="0"/>
                </a:rPr>
                <a:t>sedikit</a:t>
              </a:r>
              <a:r>
                <a:rPr lang="en-US" altLang="ko-KR" sz="1200" dirty="0">
                  <a:cs typeface="Arial" pitchFamily="34" charset="0"/>
                </a:rPr>
                <a:t>. Customer  </a:t>
              </a:r>
              <a:r>
                <a:rPr lang="en-US" altLang="ko-KR" sz="1200" dirty="0" err="1">
                  <a:cs typeface="Arial" pitchFamily="34" charset="0"/>
                </a:rPr>
                <a:t>penguna</a:t>
              </a:r>
              <a:r>
                <a:rPr lang="en-US" altLang="ko-KR" sz="1200" dirty="0">
                  <a:cs typeface="Arial" pitchFamily="34" charset="0"/>
                </a:rPr>
                <a:t>  international plan yang </a:t>
              </a:r>
              <a:r>
                <a:rPr lang="en-US" altLang="ko-KR" sz="1200" dirty="0" err="1">
                  <a:cs typeface="Arial" pitchFamily="34" charset="0"/>
                </a:rPr>
                <a:t>berali</a:t>
              </a:r>
              <a:r>
                <a:rPr lang="en-US" altLang="ko-KR" sz="1200" dirty="0">
                  <a:cs typeface="Arial" pitchFamily="34" charset="0"/>
                </a:rPr>
                <a:t> provider itu </a:t>
              </a:r>
              <a:r>
                <a:rPr lang="en-US" altLang="ko-KR" sz="1200" dirty="0" err="1">
                  <a:cs typeface="Arial" pitchFamily="34" charset="0"/>
                </a:rPr>
                <a:t>sebanyak</a:t>
              </a:r>
              <a:r>
                <a:rPr lang="en-US" altLang="ko-KR" sz="1200" dirty="0">
                  <a:cs typeface="Arial" pitchFamily="34" charset="0"/>
                </a:rPr>
                <a:t> 229 </a:t>
              </a:r>
              <a:r>
                <a:rPr lang="en-US" altLang="ko-KR" sz="1200" dirty="0" err="1">
                  <a:cs typeface="Arial" pitchFamily="34" charset="0"/>
                </a:rPr>
                <a:t>sedangkan</a:t>
              </a:r>
              <a:r>
                <a:rPr lang="en-US" altLang="ko-KR" sz="1200" dirty="0">
                  <a:cs typeface="Arial" pitchFamily="34" charset="0"/>
                </a:rPr>
                <a:t> yang </a:t>
              </a:r>
              <a:r>
                <a:rPr lang="en-US" altLang="ko-KR" sz="1200" dirty="0" err="1">
                  <a:cs typeface="Arial" pitchFamily="34" charset="0"/>
                </a:rPr>
                <a:t>masih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tetap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sebanyak</a:t>
              </a:r>
              <a:r>
                <a:rPr lang="en-US" altLang="ko-KR" sz="1200" dirty="0">
                  <a:cs typeface="Arial" pitchFamily="34" charset="0"/>
                </a:rPr>
                <a:t> 167. </a:t>
              </a:r>
              <a:r>
                <a:rPr lang="en-US" altLang="ko-KR" sz="1200" dirty="0" err="1">
                  <a:cs typeface="Arial" pitchFamily="34" charset="0"/>
                </a:rPr>
                <a:t>maka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presentase</a:t>
              </a:r>
              <a:r>
                <a:rPr lang="en-US" altLang="ko-KR" sz="1200" dirty="0">
                  <a:cs typeface="Arial" pitchFamily="34" charset="0"/>
                </a:rPr>
                <a:t> churn 42 %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808EADC-EF4C-D96E-C3FE-D2D4605A3885}"/>
              </a:ext>
            </a:extLst>
          </p:cNvPr>
          <p:cNvSpPr txBox="1"/>
          <p:nvPr/>
        </p:nvSpPr>
        <p:spPr>
          <a:xfrm>
            <a:off x="10436767" y="4218157"/>
            <a:ext cx="15834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cs typeface="Arial" pitchFamily="34" charset="0"/>
              </a:rPr>
              <a:t>42</a:t>
            </a:r>
            <a:r>
              <a:rPr lang="en-US" altLang="ko-KR" sz="2400" b="1" dirty="0">
                <a:cs typeface="Arial" pitchFamily="34" charset="0"/>
              </a:rPr>
              <a:t>%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A9198C-2B34-7C7C-347F-52D72F0C1EA0}"/>
              </a:ext>
            </a:extLst>
          </p:cNvPr>
          <p:cNvSpPr>
            <a:spLocks/>
          </p:cNvSpPr>
          <p:nvPr/>
        </p:nvSpPr>
        <p:spPr bwMode="auto">
          <a:xfrm rot="21446022" flipH="1">
            <a:off x="9663132" y="5244547"/>
            <a:ext cx="2462335" cy="2258323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43AB58-63F7-5006-227B-AFAFE7A5B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7" y="1134020"/>
            <a:ext cx="6599872" cy="492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0C1205-5D55-2031-57E7-70F88CD75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Number Customer </a:t>
            </a:r>
            <a:r>
              <a:rPr lang="en-US" sz="4000" dirty="0" err="1"/>
              <a:t>Servis</a:t>
            </a:r>
            <a:r>
              <a:rPr lang="en-US" sz="4000" dirty="0"/>
              <a:t> calls Vs Churn</a:t>
            </a:r>
            <a:endParaRPr lang="en-ID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FBD707-7CF0-8A97-5D10-9D943232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8" y="1501140"/>
            <a:ext cx="5956476" cy="444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E6B38D-788D-8505-1C11-75059A49E44D}"/>
              </a:ext>
            </a:extLst>
          </p:cNvPr>
          <p:cNvSpPr>
            <a:spLocks/>
          </p:cNvSpPr>
          <p:nvPr/>
        </p:nvSpPr>
        <p:spPr bwMode="auto">
          <a:xfrm rot="21446022" flipH="1">
            <a:off x="9663132" y="5244547"/>
            <a:ext cx="2462335" cy="2258323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09D04F-2F89-FB70-7F85-6B3B8A0CE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1778000"/>
            <a:ext cx="5916633" cy="36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2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DE37A-A8AA-A1ED-DDD2-2895D0116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Feature Correlations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479F4-6C98-13D8-0EAC-5AFED12595B5}"/>
              </a:ext>
            </a:extLst>
          </p:cNvPr>
          <p:cNvSpPr txBox="1"/>
          <p:nvPr/>
        </p:nvSpPr>
        <p:spPr>
          <a:xfrm>
            <a:off x="6754808" y="2108418"/>
            <a:ext cx="4624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total_night_charge dan </a:t>
            </a:r>
            <a:r>
              <a:rPr lang="en-ID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total_night_minutes</a:t>
            </a:r>
            <a:endParaRPr lang="en-ID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ID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ID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total_day_charge</a:t>
            </a:r>
            <a:r>
              <a:rPr lang="en-ID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dan </a:t>
            </a:r>
            <a:r>
              <a:rPr lang="en-ID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total_day_minutes</a:t>
            </a:r>
            <a:endParaRPr lang="en-ID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ID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ID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total_intl_charge</a:t>
            </a:r>
            <a:r>
              <a:rPr lang="en-ID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dan </a:t>
            </a:r>
            <a:r>
              <a:rPr lang="en-ID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total_intl_minutes</a:t>
            </a:r>
            <a:endParaRPr lang="en-ID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ID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ID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Ini sudah diperkirakan karena orang harus menagih lebih banyak jika mereka menggunakan lebih banyak menit.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81A36-A95F-993B-AA50-E0C158A04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7" y="1527706"/>
            <a:ext cx="5743280" cy="4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CDF027-6615-7A58-CECE-F762310259BD}"/>
              </a:ext>
            </a:extLst>
          </p:cNvPr>
          <p:cNvSpPr txBox="1"/>
          <p:nvPr/>
        </p:nvSpPr>
        <p:spPr>
          <a:xfrm>
            <a:off x="0" y="2690337"/>
            <a:ext cx="72339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CHALENGE I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4D2522-BF31-0BD9-0CC9-F4884E490CCD}"/>
              </a:ext>
            </a:extLst>
          </p:cNvPr>
          <p:cNvSpPr/>
          <p:nvPr/>
        </p:nvSpPr>
        <p:spPr>
          <a:xfrm>
            <a:off x="6019574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24F4D-81C5-09D2-38D9-891414A0873D}"/>
              </a:ext>
            </a:extLst>
          </p:cNvPr>
          <p:cNvSpPr txBox="1"/>
          <p:nvPr/>
        </p:nvSpPr>
        <p:spPr>
          <a:xfrm>
            <a:off x="1137992" y="3398223"/>
            <a:ext cx="60959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Kelompok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17 FGA DATA SCIENCE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8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4A14C-1C3D-E171-5B8C-CDB4B7E42CDC}"/>
              </a:ext>
            </a:extLst>
          </p:cNvPr>
          <p:cNvSpPr txBox="1"/>
          <p:nvPr/>
        </p:nvSpPr>
        <p:spPr>
          <a:xfrm>
            <a:off x="1219200" y="2529840"/>
            <a:ext cx="9580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6600" dirty="0">
                <a:solidFill>
                  <a:schemeClr val="bg1"/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590864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618A3-6262-E76F-6223-24262C35C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47" y="1221593"/>
            <a:ext cx="6159953" cy="51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09B03-82EA-9024-D98B-720BCD7D0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19" y="1435705"/>
            <a:ext cx="7245722" cy="1162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D3-31E1-0CF3-6D89-62BEB77D25BC}"/>
              </a:ext>
            </a:extLst>
          </p:cNvPr>
          <p:cNvSpPr txBox="1"/>
          <p:nvPr/>
        </p:nvSpPr>
        <p:spPr>
          <a:xfrm>
            <a:off x="1249680" y="2844800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Columns international plan, voice mail plan, churn </a:t>
            </a:r>
            <a:r>
              <a:rPr lang="en-US" dirty="0" err="1"/>
              <a:t>diganti</a:t>
            </a:r>
            <a:r>
              <a:rPr lang="en-US" dirty="0"/>
              <a:t> ke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di </a:t>
            </a:r>
            <a:r>
              <a:rPr lang="en-US" dirty="0" err="1"/>
              <a:t>analisis</a:t>
            </a:r>
            <a:r>
              <a:rPr lang="en-US" dirty="0"/>
              <a:t> yaitu yes =1 dan No = 0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3CBD6-9527-33A9-13E4-27AF34E7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99" y="3625153"/>
            <a:ext cx="2311519" cy="1797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FB5D5E-86B4-F01D-2154-73892104BE20}"/>
              </a:ext>
            </a:extLst>
          </p:cNvPr>
          <p:cNvSpPr txBox="1"/>
          <p:nvPr/>
        </p:nvSpPr>
        <p:spPr>
          <a:xfrm>
            <a:off x="3820160" y="3667969"/>
            <a:ext cx="4608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 columns </a:t>
            </a:r>
            <a:r>
              <a:rPr lang="en-US" dirty="0" err="1"/>
              <a:t>nomor</a:t>
            </a:r>
            <a:r>
              <a:rPr lang="en-US" dirty="0"/>
              <a:t> customer service(NCS) </a:t>
            </a:r>
            <a:r>
              <a:rPr lang="en-US" dirty="0" err="1"/>
              <a:t>diganti</a:t>
            </a:r>
            <a:r>
              <a:rPr lang="en-US" dirty="0"/>
              <a:t> </a:t>
            </a:r>
            <a:r>
              <a:rPr lang="en-US" dirty="0" err="1"/>
              <a:t>berdasarkakn</a:t>
            </a:r>
            <a:r>
              <a:rPr lang="en-US" dirty="0"/>
              <a:t> logic di </a:t>
            </a:r>
            <a:r>
              <a:rPr lang="en-US" dirty="0" err="1"/>
              <a:t>atas</a:t>
            </a:r>
            <a:r>
              <a:rPr lang="en-US" dirty="0"/>
              <a:t> yaitu </a:t>
            </a:r>
            <a:r>
              <a:rPr lang="en-US" dirty="0" err="1"/>
              <a:t>apabila</a:t>
            </a:r>
            <a:r>
              <a:rPr lang="en-US" dirty="0"/>
              <a:t> NCS = 0 </a:t>
            </a:r>
            <a:r>
              <a:rPr lang="en-US" dirty="0" err="1"/>
              <a:t>maka</a:t>
            </a:r>
            <a:r>
              <a:rPr lang="en-US" dirty="0"/>
              <a:t> 0 NCS&gt;=1 &amp; NCS&lt;=3 </a:t>
            </a:r>
            <a:r>
              <a:rPr lang="en-US" dirty="0" err="1"/>
              <a:t>maka</a:t>
            </a:r>
            <a:r>
              <a:rPr lang="en-US" dirty="0"/>
              <a:t> 1, </a:t>
            </a:r>
            <a:r>
              <a:rPr lang="en-US" dirty="0" err="1"/>
              <a:t>apabila</a:t>
            </a:r>
            <a:r>
              <a:rPr lang="en-US" dirty="0"/>
              <a:t> NCS&gt;=4 &amp; NCS &lt;=6 </a:t>
            </a:r>
            <a:r>
              <a:rPr lang="en-US" dirty="0" err="1"/>
              <a:t>maka</a:t>
            </a:r>
            <a:r>
              <a:rPr lang="en-US" dirty="0"/>
              <a:t> 2, </a:t>
            </a:r>
            <a:r>
              <a:rPr lang="en-US" dirty="0" err="1"/>
              <a:t>selain</a:t>
            </a:r>
            <a:r>
              <a:rPr lang="en-US" dirty="0"/>
              <a:t> itu other</a:t>
            </a:r>
            <a:endParaRPr lang="en-ID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48A2B2-9DB9-FA6D-189D-D7160335A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083" y="2950113"/>
            <a:ext cx="3751842" cy="356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722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44240B-B4BA-65EF-1EFF-A4C16FD5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39" y="1226773"/>
            <a:ext cx="2152761" cy="1803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A497A8-406A-9F8D-0CD7-324C3F979D8E}"/>
              </a:ext>
            </a:extLst>
          </p:cNvPr>
          <p:cNvSpPr txBox="1"/>
          <p:nvPr/>
        </p:nvSpPr>
        <p:spPr>
          <a:xfrm>
            <a:off x="3495040" y="1389855"/>
            <a:ext cx="4608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 columns </a:t>
            </a:r>
            <a:r>
              <a:rPr lang="en-US" dirty="0" err="1"/>
              <a:t>nomor</a:t>
            </a:r>
            <a:r>
              <a:rPr lang="en-US" dirty="0"/>
              <a:t> customer service(NCS) </a:t>
            </a:r>
            <a:r>
              <a:rPr lang="en-US" dirty="0" err="1"/>
              <a:t>diganti</a:t>
            </a:r>
            <a:r>
              <a:rPr lang="en-US" dirty="0"/>
              <a:t> </a:t>
            </a:r>
            <a:r>
              <a:rPr lang="en-US" dirty="0" err="1"/>
              <a:t>berdasarkakn</a:t>
            </a:r>
            <a:r>
              <a:rPr lang="en-US" dirty="0"/>
              <a:t> logic di </a:t>
            </a:r>
            <a:r>
              <a:rPr lang="en-US" dirty="0" err="1"/>
              <a:t>atas</a:t>
            </a:r>
            <a:r>
              <a:rPr lang="en-US" dirty="0"/>
              <a:t> yaitu </a:t>
            </a:r>
            <a:r>
              <a:rPr lang="en-US" dirty="0" err="1"/>
              <a:t>apabila</a:t>
            </a:r>
            <a:r>
              <a:rPr lang="en-US" dirty="0"/>
              <a:t> NCS = 0 </a:t>
            </a:r>
            <a:r>
              <a:rPr lang="en-US" dirty="0" err="1"/>
              <a:t>maka</a:t>
            </a:r>
            <a:r>
              <a:rPr lang="en-US" dirty="0"/>
              <a:t> 0 NCS&lt;24 </a:t>
            </a:r>
            <a:r>
              <a:rPr lang="en-US" dirty="0" err="1"/>
              <a:t>maka</a:t>
            </a:r>
            <a:r>
              <a:rPr lang="en-US" dirty="0"/>
              <a:t> 1, </a:t>
            </a:r>
            <a:r>
              <a:rPr lang="en-US" dirty="0" err="1"/>
              <a:t>apabila</a:t>
            </a:r>
            <a:r>
              <a:rPr lang="en-US" dirty="0"/>
              <a:t> NCS&lt;29  </a:t>
            </a:r>
            <a:r>
              <a:rPr lang="en-US" dirty="0" err="1"/>
              <a:t>maka</a:t>
            </a:r>
            <a:r>
              <a:rPr lang="en-US" dirty="0"/>
              <a:t> 2, NCS &gt;=29 </a:t>
            </a:r>
            <a:r>
              <a:rPr lang="en-US" dirty="0" err="1"/>
              <a:t>maka</a:t>
            </a:r>
            <a:r>
              <a:rPr lang="en-US" dirty="0"/>
              <a:t> 3</a:t>
            </a:r>
            <a:endParaRPr lang="en-ID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7B7B52-E803-665F-181B-42A97ADD0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39" y="3030266"/>
            <a:ext cx="38957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35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4A14C-1C3D-E171-5B8C-CDB4B7E42CDC}"/>
              </a:ext>
            </a:extLst>
          </p:cNvPr>
          <p:cNvSpPr txBox="1"/>
          <p:nvPr/>
        </p:nvSpPr>
        <p:spPr>
          <a:xfrm>
            <a:off x="1219200" y="2529840"/>
            <a:ext cx="9580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MODELING</a:t>
            </a:r>
            <a:endParaRPr lang="en-ID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85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BC475-A98C-785C-1454-1A0000423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0A78A-7E02-C2B7-02AD-5EF01E403210}"/>
              </a:ext>
            </a:extLst>
          </p:cNvPr>
          <p:cNvSpPr txBox="1"/>
          <p:nvPr/>
        </p:nvSpPr>
        <p:spPr>
          <a:xfrm>
            <a:off x="839627" y="1889760"/>
            <a:ext cx="904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Decision tree, yang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diterjemahkan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menjadi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"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pohon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keputusan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"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dalam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bahasa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Indonesia,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adalah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sebuah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metode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yang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digunakan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untuk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mempermudah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pengambilan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600" b="0" i="0" dirty="0" err="1">
                <a:solidFill>
                  <a:srgbClr val="1F1F1F"/>
                </a:solidFill>
                <a:effectLst/>
                <a:latin typeface="Google Sans"/>
              </a:rPr>
              <a:t>keputusan</a:t>
            </a:r>
            <a:r>
              <a:rPr lang="en-ID" sz="36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425290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B99639-D58F-7749-E594-1AF33D368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98384-9F12-0687-AC1E-EADCA1EF2793}"/>
              </a:ext>
            </a:extLst>
          </p:cNvPr>
          <p:cNvSpPr txBox="1"/>
          <p:nvPr/>
        </p:nvSpPr>
        <p:spPr>
          <a:xfrm>
            <a:off x="932180" y="1620520"/>
            <a:ext cx="8199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Random forest, yang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secara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harfiah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diterjemahkan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menjadi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"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hutan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acak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",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adalah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algoritma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machine learning yang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digunakan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untuk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1" i="0" dirty="0" err="1">
                <a:solidFill>
                  <a:srgbClr val="1F1F1F"/>
                </a:solidFill>
                <a:effectLst/>
                <a:latin typeface="Google Sans"/>
              </a:rPr>
              <a:t>klasifikasi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dan </a:t>
            </a:r>
            <a:r>
              <a:rPr lang="en-ID" sz="3200" b="1" i="0" dirty="0" err="1">
                <a:solidFill>
                  <a:srgbClr val="1F1F1F"/>
                </a:solidFill>
                <a:effectLst/>
                <a:latin typeface="Google Sans"/>
              </a:rPr>
              <a:t>regresi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data.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Ia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bekerja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dengan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menggabungkan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prediksi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dari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banyak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1" i="0" dirty="0">
                <a:solidFill>
                  <a:srgbClr val="1F1F1F"/>
                </a:solidFill>
                <a:effectLst/>
                <a:latin typeface="Google Sans"/>
              </a:rPr>
              <a:t>decision tree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(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pohon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keputusan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)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untuk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menghasilkan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prediksi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akhir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yang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lebih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akurat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 dan </a:t>
            </a:r>
            <a:r>
              <a:rPr lang="en-ID" sz="3200" b="0" i="0" dirty="0" err="1">
                <a:solidFill>
                  <a:srgbClr val="1F1F1F"/>
                </a:solidFill>
                <a:effectLst/>
                <a:latin typeface="Google Sans"/>
              </a:rPr>
              <a:t>stabil</a:t>
            </a:r>
            <a:r>
              <a:rPr lang="en-ID" sz="32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214208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B38B4B-95A0-3244-6BF8-1E1C23C37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Hasil Modeling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3ECF0-D18C-6F3B-ACE0-2CE0327CA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9" y="1861316"/>
            <a:ext cx="8396196" cy="1415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5D046D-45A4-94B0-BC50-28FBE147E2F1}"/>
              </a:ext>
            </a:extLst>
          </p:cNvPr>
          <p:cNvSpPr txBox="1"/>
          <p:nvPr/>
        </p:nvSpPr>
        <p:spPr>
          <a:xfrm>
            <a:off x="501329" y="3800532"/>
            <a:ext cx="109159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Dari hasil perbandingan didapatkan performa model terbaik yaitu Random forest (berdasarkan ROC dan accuracy).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293403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4A14C-1C3D-E171-5B8C-CDB4B7E42CDC}"/>
              </a:ext>
            </a:extLst>
          </p:cNvPr>
          <p:cNvSpPr txBox="1"/>
          <p:nvPr/>
        </p:nvSpPr>
        <p:spPr>
          <a:xfrm>
            <a:off x="1219200" y="2529840"/>
            <a:ext cx="9580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PREDICTION</a:t>
            </a:r>
            <a:endParaRPr lang="en-ID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53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7DAEBB-E9DB-1E44-472F-71ADF5493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Tabel</a:t>
            </a:r>
            <a:r>
              <a:rPr lang="en-ID" dirty="0"/>
              <a:t> Feature Important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B4BF0-8F35-0886-889A-1F78CDE6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50" y="1910016"/>
            <a:ext cx="4926934" cy="1842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C5AC26-78EE-7B3A-3D86-D3129EDC25B1}"/>
              </a:ext>
            </a:extLst>
          </p:cNvPr>
          <p:cNvSpPr txBox="1"/>
          <p:nvPr/>
        </p:nvSpPr>
        <p:spPr>
          <a:xfrm>
            <a:off x="6694327" y="1808416"/>
            <a:ext cx="49269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3200" dirty="0"/>
              <a:t>Berdasarkan nilai importance feature total day charge dan minute adalah yang tertinggi, dan sesuai hasil eda keduanya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75547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0E642E-F5BB-DE85-31D8-BD042064EF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MISI PERTAMA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A0847-4A65-1EEC-C1CD-831495BF8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76"/>
          <a:stretch/>
        </p:blipFill>
        <p:spPr>
          <a:xfrm>
            <a:off x="1162524" y="1573865"/>
            <a:ext cx="4583751" cy="13450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32C10A-C0F3-4077-8B77-170833B56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23" t="20877" r="9213" b="20449"/>
          <a:stretch/>
        </p:blipFill>
        <p:spPr>
          <a:xfrm>
            <a:off x="3454400" y="3429000"/>
            <a:ext cx="6210300" cy="20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02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2A42EF-1992-26C0-6745-0B756031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375065"/>
            <a:ext cx="4765040" cy="478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63E93-0C1D-ACCE-B122-CF2958A4BA15}"/>
              </a:ext>
            </a:extLst>
          </p:cNvPr>
          <p:cNvSpPr txBox="1"/>
          <p:nvPr/>
        </p:nvSpPr>
        <p:spPr>
          <a:xfrm>
            <a:off x="675640" y="1629065"/>
            <a:ext cx="5191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Churn Rate </a:t>
            </a:r>
            <a:r>
              <a:rPr lang="en-US" sz="3200" dirty="0" err="1"/>
              <a:t>mencapai</a:t>
            </a:r>
            <a:r>
              <a:rPr lang="en-US" sz="3200" dirty="0"/>
              <a:t> 72% </a:t>
            </a:r>
            <a:r>
              <a:rPr lang="en-US" sz="3200" dirty="0" err="1"/>
              <a:t>dari</a:t>
            </a:r>
            <a:r>
              <a:rPr lang="en-US" sz="3200" dirty="0"/>
              <a:t> 750 </a:t>
            </a:r>
            <a:r>
              <a:rPr lang="en-US" sz="3200" dirty="0" err="1"/>
              <a:t>pelanggan</a:t>
            </a:r>
            <a:r>
              <a:rPr lang="en-US" sz="3200" dirty="0"/>
              <a:t>. </a:t>
            </a:r>
            <a:r>
              <a:rPr lang="en-US" sz="3200" dirty="0" err="1"/>
              <a:t>sehigga</a:t>
            </a:r>
            <a:r>
              <a:rPr lang="en-US" sz="3200" dirty="0"/>
              <a:t> </a:t>
            </a:r>
            <a:r>
              <a:rPr lang="en-US" sz="3200" dirty="0" err="1"/>
              <a:t>sebelum</a:t>
            </a:r>
            <a:r>
              <a:rPr lang="en-US" sz="3200" dirty="0"/>
              <a:t> </a:t>
            </a:r>
            <a:r>
              <a:rPr lang="en-US" sz="3200" dirty="0" err="1"/>
              <a:t>terjadi</a:t>
            </a:r>
            <a:r>
              <a:rPr lang="en-US" sz="3200" dirty="0"/>
              <a:t> churn </a:t>
            </a:r>
            <a:r>
              <a:rPr lang="en-US" sz="3200" dirty="0" err="1"/>
              <a:t>disarankan</a:t>
            </a:r>
            <a:r>
              <a:rPr lang="en-US" sz="3200" dirty="0"/>
              <a:t> untuk </a:t>
            </a:r>
            <a:r>
              <a:rPr lang="en-US" sz="3200" dirty="0" err="1"/>
              <a:t>meningkatan</a:t>
            </a:r>
            <a:r>
              <a:rPr lang="en-US" sz="3200" dirty="0"/>
              <a:t> </a:t>
            </a:r>
            <a:r>
              <a:rPr lang="en-US" sz="3200" dirty="0" err="1"/>
              <a:t>layanan</a:t>
            </a:r>
            <a:r>
              <a:rPr lang="en-US" sz="3200" dirty="0"/>
              <a:t>, atau </a:t>
            </a:r>
            <a:r>
              <a:rPr lang="en-US" sz="3200" dirty="0" err="1"/>
              <a:t>penawaran</a:t>
            </a:r>
            <a:r>
              <a:rPr lang="en-US" sz="3200" dirty="0"/>
              <a:t> </a:t>
            </a:r>
            <a:r>
              <a:rPr lang="en-US" sz="3200" dirty="0" err="1"/>
              <a:t>terbaru</a:t>
            </a:r>
            <a:r>
              <a:rPr lang="en-US" sz="3200" dirty="0"/>
              <a:t>.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257167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2CBD4-F794-96CC-DE22-6353B5817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48" y="1497580"/>
            <a:ext cx="6341431" cy="480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4CE58B-3D52-FD53-C4D2-1819970E6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Kesimpulan &amp; Saran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4CC3B-6F8C-3E4D-B359-0B88E3606688}"/>
              </a:ext>
            </a:extLst>
          </p:cNvPr>
          <p:cNvSpPr txBox="1"/>
          <p:nvPr/>
        </p:nvSpPr>
        <p:spPr>
          <a:xfrm>
            <a:off x="1365407" y="2143760"/>
            <a:ext cx="9489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 err="1"/>
              <a:t>Berdasarkan</a:t>
            </a:r>
            <a:r>
              <a:rPr lang="en-ID" sz="2800" dirty="0"/>
              <a:t> </a:t>
            </a:r>
            <a:r>
              <a:rPr lang="en-ID" sz="2800" dirty="0" err="1"/>
              <a:t>nilai</a:t>
            </a:r>
            <a:r>
              <a:rPr lang="en-ID" sz="2800" dirty="0"/>
              <a:t> importance feature total day charge dan minute </a:t>
            </a:r>
            <a:r>
              <a:rPr lang="en-ID" sz="2800" dirty="0" err="1"/>
              <a:t>adalah</a:t>
            </a:r>
            <a:r>
              <a:rPr lang="en-ID" sz="2800" dirty="0"/>
              <a:t> yang </a:t>
            </a:r>
            <a:r>
              <a:rPr lang="en-ID" sz="2800" dirty="0" err="1"/>
              <a:t>tertinggi</a:t>
            </a:r>
            <a:r>
              <a:rPr lang="en-ID" sz="2800" dirty="0"/>
              <a:t>, dan </a:t>
            </a:r>
            <a:r>
              <a:rPr lang="en-ID" sz="2800" dirty="0" err="1"/>
              <a:t>sesuai</a:t>
            </a:r>
            <a:r>
              <a:rPr lang="en-ID" sz="2800" dirty="0"/>
              <a:t> </a:t>
            </a:r>
            <a:r>
              <a:rPr lang="en-ID" sz="2800" dirty="0" err="1"/>
              <a:t>hasil</a:t>
            </a:r>
            <a:r>
              <a:rPr lang="en-ID" sz="2800" dirty="0"/>
              <a:t> </a:t>
            </a:r>
            <a:r>
              <a:rPr lang="en-ID" sz="2800" dirty="0" err="1"/>
              <a:t>eda</a:t>
            </a:r>
            <a:r>
              <a:rPr lang="en-ID" sz="2800" dirty="0"/>
              <a:t> </a:t>
            </a:r>
            <a:r>
              <a:rPr lang="en-ID" sz="2800" dirty="0" err="1"/>
              <a:t>keduanya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800" dirty="0"/>
              <a:t>Churn Rate </a:t>
            </a:r>
            <a:r>
              <a:rPr lang="en-ID" sz="2800" dirty="0" err="1"/>
              <a:t>mencapai</a:t>
            </a:r>
            <a:r>
              <a:rPr lang="en-ID" sz="2800" dirty="0"/>
              <a:t> 72% </a:t>
            </a:r>
            <a:r>
              <a:rPr lang="en-ID" sz="2800" dirty="0" err="1"/>
              <a:t>dari</a:t>
            </a:r>
            <a:r>
              <a:rPr lang="en-ID" sz="2800" dirty="0"/>
              <a:t> 750 </a:t>
            </a:r>
            <a:r>
              <a:rPr lang="en-ID" sz="2800" dirty="0" err="1"/>
              <a:t>pelanggan</a:t>
            </a:r>
            <a:r>
              <a:rPr lang="en-ID" sz="2800" dirty="0"/>
              <a:t>. </a:t>
            </a:r>
            <a:r>
              <a:rPr lang="en-ID" sz="2800" dirty="0" err="1"/>
              <a:t>sehigga</a:t>
            </a:r>
            <a:r>
              <a:rPr lang="en-ID" sz="2800" dirty="0"/>
              <a:t> </a:t>
            </a:r>
            <a:r>
              <a:rPr lang="en-ID" sz="2800" dirty="0" err="1"/>
              <a:t>sebelum</a:t>
            </a:r>
            <a:r>
              <a:rPr lang="en-ID" sz="2800" dirty="0"/>
              <a:t> </a:t>
            </a:r>
            <a:r>
              <a:rPr lang="en-ID" sz="2800" dirty="0" err="1"/>
              <a:t>terjadi</a:t>
            </a:r>
            <a:r>
              <a:rPr lang="en-ID" sz="2800" dirty="0"/>
              <a:t> churn </a:t>
            </a:r>
            <a:r>
              <a:rPr lang="en-ID" sz="2800" dirty="0" err="1"/>
              <a:t>disarankan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meningkatan</a:t>
            </a:r>
            <a:r>
              <a:rPr lang="en-ID" sz="2800" dirty="0"/>
              <a:t> </a:t>
            </a:r>
            <a:r>
              <a:rPr lang="en-ID" sz="2800" dirty="0" err="1"/>
              <a:t>layanan</a:t>
            </a:r>
            <a:r>
              <a:rPr lang="en-ID" sz="2800" dirty="0"/>
              <a:t>,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penawaran</a:t>
            </a:r>
            <a:r>
              <a:rPr lang="en-ID" sz="2800" dirty="0"/>
              <a:t> </a:t>
            </a:r>
            <a:r>
              <a:rPr lang="en-ID" sz="2800" dirty="0" err="1"/>
              <a:t>terbaru</a:t>
            </a:r>
            <a:r>
              <a:rPr lang="en-ID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11411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867524" y="2746073"/>
            <a:ext cx="53244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B481710A-AA9D-4E73-B69D-BA30EE1C4671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Parallelogram 15">
            <a:extLst>
              <a:ext uri="{FF2B5EF4-FFF2-40B4-BE49-F238E27FC236}">
                <a16:creationId xmlns:a16="http://schemas.microsoft.com/office/drawing/2014/main" id="{A1BD260D-E3F7-47E3-A3BE-4F6EE8A1BB18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66">
            <a:extLst>
              <a:ext uri="{FF2B5EF4-FFF2-40B4-BE49-F238E27FC236}">
                <a16:creationId xmlns:a16="http://schemas.microsoft.com/office/drawing/2014/main" id="{5E550CEA-545F-4787-A585-94A7A8A406B6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49C1F161-C4E0-4942-B381-D768EB6236CB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C223DD9B-8313-4684-BF21-211B72BD7DC1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185F26F9-BF76-405B-8EAA-2CFD211B4A25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859590B9-3DA6-428C-9954-30C7C7203ADA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354002DA-6027-4F48-B43C-0A440FC3CC0C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52DC68C8-3BC7-42F4-83AE-5DB09C69B54F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47D7A762-64D5-4EF5-A9D0-B43776C4BB5F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Chord 15">
            <a:extLst>
              <a:ext uri="{FF2B5EF4-FFF2-40B4-BE49-F238E27FC236}">
                <a16:creationId xmlns:a16="http://schemas.microsoft.com/office/drawing/2014/main" id="{F8CF7EFE-5FDF-4243-A5A4-670A2E4528F0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0DEF0AD9-55E1-4264-A04E-4760C192F951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77F2D254-78DF-41D7-BB13-46B1AA80D1A6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803323-8FD0-EC8D-E554-6F39E35FA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SOAL KEDUA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9D9BE-BA5B-B7A4-5550-A242D2B21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0" b="59728"/>
          <a:stretch/>
        </p:blipFill>
        <p:spPr>
          <a:xfrm>
            <a:off x="822259" y="2051928"/>
            <a:ext cx="6237351" cy="985521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4A240999-CDEF-49F8-919E-1DE3742748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74E3106-83B3-4A4F-9BA2-C4E479111C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B8EAC-B32F-4CB7-BF4C-78B6A286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61" y="2950699"/>
            <a:ext cx="8380678" cy="39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0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EFAC2-E1EC-F8EE-5025-A58305639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SOAL KETIGA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3431D-A362-C51A-714C-6381103A9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" t="40722" r="951" b="44726"/>
          <a:stretch/>
        </p:blipFill>
        <p:spPr>
          <a:xfrm>
            <a:off x="1206500" y="2126164"/>
            <a:ext cx="6883400" cy="1117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07711-3245-4082-BB7D-D503A94F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22" y="3243765"/>
            <a:ext cx="9069977" cy="356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74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348BA3-B640-7F00-669E-C4584CBFE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SOAL KE EMPAT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120E4-42E5-953A-421C-BABD5EBAD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98" t="56597" r="1998" b="28851"/>
          <a:stretch/>
        </p:blipFill>
        <p:spPr>
          <a:xfrm>
            <a:off x="0" y="1323702"/>
            <a:ext cx="6237351" cy="985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797C57-35AF-419B-993D-4F3C432B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074" y="1919009"/>
            <a:ext cx="8469652" cy="51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1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491B40-5B10-774A-6E61-4F02105C0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SOAL KE LIMA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5C8E0-5E6B-8AFB-F52B-969216BF2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72" t="70099" r="1672" b="15349"/>
          <a:stretch/>
        </p:blipFill>
        <p:spPr>
          <a:xfrm>
            <a:off x="699589" y="1574800"/>
            <a:ext cx="6237351" cy="985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18CDD-464B-47EE-8193-5ED95B68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2067561"/>
            <a:ext cx="9886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3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A1F73-4C72-9D4B-897F-9DED9AAA7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A99BA-A4D8-9B60-A359-8A112BF22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54" t="84201" r="1654" b="1247"/>
          <a:stretch/>
        </p:blipFill>
        <p:spPr>
          <a:xfrm>
            <a:off x="467221" y="1605278"/>
            <a:ext cx="6237351" cy="985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DBD0A-2E53-4114-85EB-22CE6CD2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521" y="2098039"/>
            <a:ext cx="106489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6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9306FD-3C96-622D-8622-51FE7219DA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MISI KEDUA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83ADF-6C83-AB85-0AF5-C5A6DB56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80" y="1247028"/>
            <a:ext cx="7246920" cy="53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7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5065</TotalTime>
  <Words>714</Words>
  <Application>Microsoft Office PowerPoint</Application>
  <PresentationFormat>Widescreen</PresentationFormat>
  <Paragraphs>77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Google Sans</vt:lpstr>
      <vt:lpstr>Roboto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Adi Prasetyo</cp:lastModifiedBy>
  <cp:revision>121</cp:revision>
  <dcterms:created xsi:type="dcterms:W3CDTF">2018-04-24T17:14:44Z</dcterms:created>
  <dcterms:modified xsi:type="dcterms:W3CDTF">2024-03-23T16:17:44Z</dcterms:modified>
</cp:coreProperties>
</file>